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63" r:id="rId4"/>
    <p:sldId id="264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D0E3"/>
    <a:srgbClr val="CADFF2"/>
    <a:srgbClr val="267D80"/>
    <a:srgbClr val="FF0066"/>
    <a:srgbClr val="FF00FF"/>
    <a:srgbClr val="BBDC99"/>
    <a:srgbClr val="60C9D7"/>
    <a:srgbClr val="15B8CE"/>
    <a:srgbClr val="29B5E7"/>
    <a:srgbClr val="50C2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376F27B-AD69-9038-C29B-0B79656B6AED}"/>
              </a:ext>
            </a:extLst>
          </p:cNvPr>
          <p:cNvSpPr txBox="1"/>
          <p:nvPr/>
        </p:nvSpPr>
        <p:spPr>
          <a:xfrm>
            <a:off x="586596" y="3571336"/>
            <a:ext cx="4192438" cy="400110"/>
          </a:xfrm>
          <a:prstGeom prst="rect">
            <a:avLst/>
          </a:prstGeom>
          <a:noFill/>
          <a:ln w="28575">
            <a:solidFill>
              <a:srgbClr val="45D0E3"/>
            </a:solidFill>
          </a:ln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000" i="0" u="none" strike="noStrike" baseline="0" dirty="0">
                <a:solidFill>
                  <a:srgbClr val="211D1E"/>
                </a:solidFill>
                <a:latin typeface="+mn-ea"/>
              </a:rPr>
              <a:t>상단 왼쪽의 ‘업로드’ 버튼 클릭</a:t>
            </a:r>
            <a:endParaRPr lang="ko-KR" altLang="en-US" sz="2000" dirty="0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8683D3-3DAF-7838-3A67-3EE41CA7710D}"/>
              </a:ext>
            </a:extLst>
          </p:cNvPr>
          <p:cNvSpPr txBox="1"/>
          <p:nvPr/>
        </p:nvSpPr>
        <p:spPr>
          <a:xfrm>
            <a:off x="633046" y="253571"/>
            <a:ext cx="8405153" cy="107759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작성을 마친 제어 코드의 이상 유무를 확인하고 </a:t>
            </a:r>
            <a:r>
              <a:rPr lang="ko-KR" altLang="en-US" sz="24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아두이노로</a:t>
            </a: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업로드한다</a:t>
            </a: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02548371-117B-30A7-788D-5D18070ACCC0}"/>
              </a:ext>
            </a:extLst>
          </p:cNvPr>
          <p:cNvSpPr/>
          <p:nvPr/>
        </p:nvSpPr>
        <p:spPr>
          <a:xfrm>
            <a:off x="209317" y="407064"/>
            <a:ext cx="357801" cy="357801"/>
          </a:xfrm>
          <a:prstGeom prst="roundRect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ADBAA812-69D6-638C-A120-C443E6ECE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18" y="1825492"/>
            <a:ext cx="8405153" cy="958345"/>
          </a:xfrm>
          <a:prstGeom prst="rect">
            <a:avLst/>
          </a:prstGeom>
        </p:spPr>
      </p:pic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B95D1FB7-8D4F-2A93-3C18-8A32BB67388A}"/>
              </a:ext>
            </a:extLst>
          </p:cNvPr>
          <p:cNvCxnSpPr>
            <a:cxnSpLocks/>
          </p:cNvCxnSpPr>
          <p:nvPr/>
        </p:nvCxnSpPr>
        <p:spPr>
          <a:xfrm>
            <a:off x="1382222" y="2751824"/>
            <a:ext cx="0" cy="819512"/>
          </a:xfrm>
          <a:prstGeom prst="line">
            <a:avLst/>
          </a:prstGeom>
          <a:ln w="28575">
            <a:solidFill>
              <a:srgbClr val="45D0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76BE763F-7C57-B6AB-7663-526978592ADA}"/>
              </a:ext>
            </a:extLst>
          </p:cNvPr>
          <p:cNvSpPr/>
          <p:nvPr/>
        </p:nvSpPr>
        <p:spPr>
          <a:xfrm>
            <a:off x="1045504" y="1992910"/>
            <a:ext cx="722911" cy="741664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02076-FEFA-6892-32E5-F5ABB27AE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7C3283C-6E45-7AA1-F193-A2A9329998F0}"/>
              </a:ext>
            </a:extLst>
          </p:cNvPr>
          <p:cNvSpPr txBox="1"/>
          <p:nvPr/>
        </p:nvSpPr>
        <p:spPr>
          <a:xfrm>
            <a:off x="388217" y="5574250"/>
            <a:ext cx="8355274" cy="919401"/>
          </a:xfrm>
          <a:prstGeom prst="roundRect">
            <a:avLst>
              <a:gd name="adj" fmla="val 12914"/>
            </a:avLst>
          </a:prstGeom>
          <a:noFill/>
          <a:ln w="28575">
            <a:solidFill>
              <a:srgbClr val="45D0E3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ko-KR" altLang="en-US" sz="2400" i="0" u="none" strike="noStrike" baseline="0" dirty="0">
                <a:solidFill>
                  <a:srgbClr val="211D1E"/>
                </a:solidFill>
                <a:latin typeface="+mn-ea"/>
              </a:rPr>
              <a:t>센서에 장애물이 감지될 때까지 로봇 팔이 초기 상태로 대기하고 있는지를 확인한다</a:t>
            </a:r>
            <a:r>
              <a:rPr lang="en-US" altLang="ko-KR" sz="2400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2400" dirty="0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E09DE5-57FD-CF0F-F021-FB0ECB6A190B}"/>
              </a:ext>
            </a:extLst>
          </p:cNvPr>
          <p:cNvSpPr txBox="1"/>
          <p:nvPr/>
        </p:nvSpPr>
        <p:spPr>
          <a:xfrm>
            <a:off x="529530" y="270533"/>
            <a:ext cx="8614470" cy="55471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집게 앞 쪽의 센서 근처로 손을 움직여 작동 여부를 확인한다</a:t>
            </a: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987F8F52-ED82-244F-D61E-6E5C0AE03F2B}"/>
              </a:ext>
            </a:extLst>
          </p:cNvPr>
          <p:cNvSpPr/>
          <p:nvPr/>
        </p:nvSpPr>
        <p:spPr>
          <a:xfrm>
            <a:off x="209317" y="407064"/>
            <a:ext cx="357801" cy="357801"/>
          </a:xfrm>
          <a:prstGeom prst="roundRect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3BB86E34-7B38-1DD1-3E49-EF7BCF2BAC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60"/>
          <a:stretch/>
        </p:blipFill>
        <p:spPr>
          <a:xfrm>
            <a:off x="400509" y="1040907"/>
            <a:ext cx="8342982" cy="4297138"/>
          </a:xfrm>
          <a:prstGeom prst="roundRect">
            <a:avLst>
              <a:gd name="adj" fmla="val 3016"/>
            </a:avLst>
          </a:prstGeom>
        </p:spPr>
      </p:pic>
    </p:spTree>
    <p:extLst>
      <p:ext uri="{BB962C8B-B14F-4D97-AF65-F5344CB8AC3E}">
        <p14:creationId xmlns:p14="http://schemas.microsoft.com/office/powerpoint/2010/main" val="3884572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651E7-37A9-D07D-D10A-B52FDD6741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1C0835C-C3A0-4F5B-DCED-0544FC0B2853}"/>
              </a:ext>
            </a:extLst>
          </p:cNvPr>
          <p:cNvSpPr txBox="1"/>
          <p:nvPr/>
        </p:nvSpPr>
        <p:spPr>
          <a:xfrm>
            <a:off x="388217" y="5574250"/>
            <a:ext cx="8355274" cy="919401"/>
          </a:xfrm>
          <a:prstGeom prst="roundRect">
            <a:avLst>
              <a:gd name="adj" fmla="val 12914"/>
            </a:avLst>
          </a:prstGeom>
          <a:noFill/>
          <a:ln w="28575">
            <a:solidFill>
              <a:srgbClr val="45D0E3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ko-KR" altLang="en-US" sz="2400" i="0" u="none" strike="noStrike" baseline="0" dirty="0">
                <a:solidFill>
                  <a:srgbClr val="211D1E"/>
                </a:solidFill>
                <a:latin typeface="+mn-ea"/>
              </a:rPr>
              <a:t>장애물이 감지되면 집게부의 </a:t>
            </a:r>
            <a:r>
              <a:rPr lang="en-US" altLang="ko-KR" sz="2400" i="0" u="none" strike="noStrike" baseline="0" dirty="0">
                <a:solidFill>
                  <a:srgbClr val="211D1E"/>
                </a:solidFill>
                <a:latin typeface="+mn-ea"/>
              </a:rPr>
              <a:t>1</a:t>
            </a:r>
            <a:r>
              <a:rPr lang="ko-KR" altLang="en-US" sz="2400" i="0" u="none" strike="noStrike" baseline="0" dirty="0">
                <a:solidFill>
                  <a:srgbClr val="211D1E"/>
                </a:solidFill>
                <a:latin typeface="+mn-ea"/>
              </a:rPr>
              <a:t>번 </a:t>
            </a:r>
            <a:r>
              <a:rPr lang="ko-KR" altLang="en-US" sz="2400" i="0" u="none" strike="noStrike" baseline="0" dirty="0" err="1">
                <a:solidFill>
                  <a:srgbClr val="211D1E"/>
                </a:solidFill>
                <a:latin typeface="+mn-ea"/>
              </a:rPr>
              <a:t>서보</a:t>
            </a:r>
            <a:r>
              <a:rPr lang="ko-KR" altLang="en-US" sz="2400" i="0" u="none" strike="noStrike" baseline="0" dirty="0">
                <a:solidFill>
                  <a:srgbClr val="211D1E"/>
                </a:solidFill>
                <a:latin typeface="+mn-ea"/>
              </a:rPr>
              <a:t> 모터가 작동하여 물건을 잡는 동작 여부를 확인한다</a:t>
            </a:r>
            <a:r>
              <a:rPr lang="en-US" altLang="ko-KR" sz="2400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2400" dirty="0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97BBB8-E489-021E-AD61-2ECFEC2EA6CE}"/>
              </a:ext>
            </a:extLst>
          </p:cNvPr>
          <p:cNvSpPr txBox="1"/>
          <p:nvPr/>
        </p:nvSpPr>
        <p:spPr>
          <a:xfrm>
            <a:off x="529530" y="270533"/>
            <a:ext cx="8614470" cy="55471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집게 앞 쪽의 센서 근처로 손을 움직여 작동 여부를 확인한다</a:t>
            </a: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E487BE1F-86AA-CC34-5E8F-F1D226B6D320}"/>
              </a:ext>
            </a:extLst>
          </p:cNvPr>
          <p:cNvSpPr/>
          <p:nvPr/>
        </p:nvSpPr>
        <p:spPr>
          <a:xfrm>
            <a:off x="209317" y="407064"/>
            <a:ext cx="357801" cy="357801"/>
          </a:xfrm>
          <a:prstGeom prst="roundRect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71890723-C005-3E2F-5729-F134AF623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" r="2873"/>
          <a:stretch/>
        </p:blipFill>
        <p:spPr>
          <a:xfrm>
            <a:off x="400509" y="1040907"/>
            <a:ext cx="8342982" cy="4297138"/>
          </a:xfrm>
          <a:prstGeom prst="roundRect">
            <a:avLst>
              <a:gd name="adj" fmla="val 3016"/>
            </a:avLst>
          </a:prstGeom>
        </p:spPr>
      </p:pic>
    </p:spTree>
    <p:extLst>
      <p:ext uri="{BB962C8B-B14F-4D97-AF65-F5344CB8AC3E}">
        <p14:creationId xmlns:p14="http://schemas.microsoft.com/office/powerpoint/2010/main" val="2619217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7E61B-0A0F-DC10-6E7F-22E883CC7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82CFA4A-D18B-7C72-1F2B-087CF3264CEC}"/>
              </a:ext>
            </a:extLst>
          </p:cNvPr>
          <p:cNvSpPr txBox="1"/>
          <p:nvPr/>
        </p:nvSpPr>
        <p:spPr>
          <a:xfrm>
            <a:off x="388217" y="5436228"/>
            <a:ext cx="8355274" cy="1293197"/>
          </a:xfrm>
          <a:prstGeom prst="roundRect">
            <a:avLst>
              <a:gd name="adj" fmla="val 12914"/>
            </a:avLst>
          </a:prstGeom>
          <a:noFill/>
          <a:ln w="28575">
            <a:solidFill>
              <a:srgbClr val="45D0E3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ko-KR" altLang="en-US" sz="2400" i="0" u="none" strike="noStrike" baseline="0" dirty="0">
                <a:solidFill>
                  <a:srgbClr val="211D1E"/>
                </a:solidFill>
                <a:latin typeface="+mn-ea"/>
              </a:rPr>
              <a:t>집게로 잡는 동작 직후에 </a:t>
            </a:r>
            <a:r>
              <a:rPr lang="en-US" altLang="ko-KR" sz="2400" i="0" u="none" strike="noStrike" baseline="0" dirty="0">
                <a:solidFill>
                  <a:srgbClr val="211D1E"/>
                </a:solidFill>
                <a:latin typeface="+mn-ea"/>
              </a:rPr>
              <a:t>2</a:t>
            </a:r>
            <a:r>
              <a:rPr lang="ko-KR" altLang="en-US" sz="2400" i="0" u="none" strike="noStrike" baseline="0" dirty="0">
                <a:solidFill>
                  <a:srgbClr val="211D1E"/>
                </a:solidFill>
                <a:latin typeface="+mn-ea"/>
              </a:rPr>
              <a:t>번 </a:t>
            </a:r>
            <a:r>
              <a:rPr lang="ko-KR" altLang="en-US" sz="2400" i="0" u="none" strike="noStrike" baseline="0" dirty="0" err="1">
                <a:solidFill>
                  <a:srgbClr val="211D1E"/>
                </a:solidFill>
                <a:latin typeface="+mn-ea"/>
              </a:rPr>
              <a:t>서보</a:t>
            </a:r>
            <a:r>
              <a:rPr lang="ko-KR" altLang="en-US" sz="2400" i="0" u="none" strike="noStrike" baseline="0" dirty="0">
                <a:solidFill>
                  <a:srgbClr val="211D1E"/>
                </a:solidFill>
                <a:latin typeface="+mn-ea"/>
              </a:rPr>
              <a:t> 모터의 동작으로 집게부를 들어 올리는 동작 여부를 확인한다</a:t>
            </a:r>
            <a:r>
              <a:rPr lang="en-US" altLang="ko-KR" sz="2400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</a:p>
          <a:p>
            <a:pPr latinLnBrk="1"/>
            <a:r>
              <a:rPr lang="en-US" altLang="ko-KR" sz="2400" i="0" u="none" strike="noStrike" baseline="0" dirty="0">
                <a:solidFill>
                  <a:srgbClr val="211D1E"/>
                </a:solidFill>
                <a:latin typeface="+mn-ea"/>
              </a:rPr>
              <a:t>(</a:t>
            </a:r>
            <a:r>
              <a:rPr lang="ko-KR" altLang="en-US" sz="2400" i="0" u="none" strike="noStrike" baseline="0" dirty="0">
                <a:solidFill>
                  <a:srgbClr val="211D1E"/>
                </a:solidFill>
                <a:latin typeface="+mn-ea"/>
              </a:rPr>
              <a:t>이후 장애물을 제거하면 다시 처음 단계로 이동</a:t>
            </a:r>
            <a:r>
              <a:rPr lang="en-US" altLang="ko-KR" sz="2400" i="0" u="none" strike="noStrike" baseline="0" dirty="0">
                <a:solidFill>
                  <a:srgbClr val="211D1E"/>
                </a:solidFill>
                <a:latin typeface="+mn-ea"/>
              </a:rPr>
              <a:t>)</a:t>
            </a:r>
            <a:endParaRPr lang="ko-KR" altLang="en-US" sz="2400" dirty="0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0EB03C-8F53-82A7-DAF8-9AC655717615}"/>
              </a:ext>
            </a:extLst>
          </p:cNvPr>
          <p:cNvSpPr txBox="1"/>
          <p:nvPr/>
        </p:nvSpPr>
        <p:spPr>
          <a:xfrm>
            <a:off x="529530" y="270533"/>
            <a:ext cx="8614470" cy="55471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집게 앞 쪽의 센서 근처로 손을 움직여 작동 여부를 확인한다</a:t>
            </a: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BB5D7A5F-D038-29B1-86B5-7041F99F3007}"/>
              </a:ext>
            </a:extLst>
          </p:cNvPr>
          <p:cNvSpPr/>
          <p:nvPr/>
        </p:nvSpPr>
        <p:spPr>
          <a:xfrm>
            <a:off x="209317" y="407064"/>
            <a:ext cx="357801" cy="357801"/>
          </a:xfrm>
          <a:prstGeom prst="roundRect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A52D9682-3C95-F392-7818-3AB9647425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4" b="4584"/>
          <a:stretch/>
        </p:blipFill>
        <p:spPr>
          <a:xfrm>
            <a:off x="400509" y="1025299"/>
            <a:ext cx="8342982" cy="4297138"/>
          </a:xfrm>
          <a:prstGeom prst="roundRect">
            <a:avLst>
              <a:gd name="adj" fmla="val 3016"/>
            </a:avLst>
          </a:prstGeom>
        </p:spPr>
      </p:pic>
    </p:spTree>
    <p:extLst>
      <p:ext uri="{BB962C8B-B14F-4D97-AF65-F5344CB8AC3E}">
        <p14:creationId xmlns:p14="http://schemas.microsoft.com/office/powerpoint/2010/main" val="163830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8405F-4AA0-4F8E-077F-970D35235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69B0E9-171F-C4FD-01D5-B91055CCF2E0}"/>
              </a:ext>
            </a:extLst>
          </p:cNvPr>
          <p:cNvSpPr txBox="1"/>
          <p:nvPr/>
        </p:nvSpPr>
        <p:spPr>
          <a:xfrm>
            <a:off x="529531" y="270533"/>
            <a:ext cx="8105512" cy="591554"/>
          </a:xfrm>
          <a:prstGeom prst="roundRect">
            <a:avLst>
              <a:gd name="adj" fmla="val 14357"/>
            </a:avLst>
          </a:prstGeom>
          <a:solidFill>
            <a:srgbClr val="45D0E3"/>
          </a:solidFill>
          <a:ln w="19050">
            <a:solidFill>
              <a:srgbClr val="45D0E3"/>
            </a:solidFill>
          </a:ln>
        </p:spPr>
        <p:txBody>
          <a:bodyPr wrap="square" lIns="144000" rtlCol="0" anchor="ctr" anchorCtr="0">
            <a:spAutoFit/>
          </a:bodyPr>
          <a:lstStyle/>
          <a:p>
            <a:pPr algn="ctr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4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작동 모습 영상으로 보기</a:t>
            </a:r>
          </a:p>
        </p:txBody>
      </p:sp>
      <p:pic>
        <p:nvPicPr>
          <p:cNvPr id="4" name="(44쪽) 로봇 팔 동작 확인 영상">
            <a:hlinkClick r:id="" action="ppaction://media"/>
            <a:extLst>
              <a:ext uri="{FF2B5EF4-FFF2-40B4-BE49-F238E27FC236}">
                <a16:creationId xmlns:a16="http://schemas.microsoft.com/office/drawing/2014/main" id="{F11395C6-270B-8225-4F52-50905FC4E1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9530" y="1155111"/>
            <a:ext cx="8105511" cy="4559350"/>
          </a:xfrm>
          <a:prstGeom prst="roundRect">
            <a:avLst>
              <a:gd name="adj" fmla="val 3990"/>
            </a:avLst>
          </a:prstGeom>
        </p:spPr>
      </p:pic>
    </p:spTree>
    <p:extLst>
      <p:ext uri="{BB962C8B-B14F-4D97-AF65-F5344CB8AC3E}">
        <p14:creationId xmlns:p14="http://schemas.microsoft.com/office/powerpoint/2010/main" val="96285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>
        <a:spAutoFit/>
      </a:bodyPr>
      <a:lstStyle>
        <a:defPPr algn="l" latinLnBrk="1">
          <a:defRPr sz="2400" b="0" i="0" u="none" strike="noStrike" baseline="0" dirty="0">
            <a:solidFill>
              <a:srgbClr val="000000"/>
            </a:soli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460</TotalTime>
  <Words>109</Words>
  <Application>Microsoft Office PowerPoint</Application>
  <PresentationFormat>화면 슬라이드 쇼(4:3)</PresentationFormat>
  <Paragraphs>14</Paragraphs>
  <Slides>5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33</cp:revision>
  <dcterms:created xsi:type="dcterms:W3CDTF">2024-11-29T07:51:56Z</dcterms:created>
  <dcterms:modified xsi:type="dcterms:W3CDTF">2024-12-27T06:20:22Z</dcterms:modified>
</cp:coreProperties>
</file>